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314" r:id="rId2"/>
    <p:sldId id="330" r:id="rId3"/>
    <p:sldId id="329" r:id="rId4"/>
    <p:sldId id="331" r:id="rId5"/>
    <p:sldId id="307" r:id="rId6"/>
    <p:sldId id="332" r:id="rId7"/>
    <p:sldId id="333" r:id="rId8"/>
    <p:sldId id="334" r:id="rId9"/>
    <p:sldId id="335" r:id="rId10"/>
    <p:sldId id="337" r:id="rId11"/>
    <p:sldId id="338" r:id="rId12"/>
    <p:sldId id="339" r:id="rId13"/>
    <p:sldId id="341" r:id="rId14"/>
    <p:sldId id="347" r:id="rId15"/>
    <p:sldId id="336" r:id="rId16"/>
    <p:sldId id="344" r:id="rId17"/>
    <p:sldId id="340" r:id="rId18"/>
    <p:sldId id="342" r:id="rId19"/>
    <p:sldId id="343" r:id="rId20"/>
    <p:sldId id="346" r:id="rId21"/>
    <p:sldId id="348" r:id="rId22"/>
    <p:sldId id="349" r:id="rId23"/>
    <p:sldId id="35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hryn Carson" initials="CLC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7E34C"/>
    <a:srgbClr val="F4E22E"/>
    <a:srgbClr val="202020"/>
    <a:srgbClr val="E09E19"/>
    <a:srgbClr val="9DAD33"/>
    <a:srgbClr val="6C3302"/>
    <a:srgbClr val="584F29"/>
    <a:srgbClr val="ED4E33"/>
    <a:srgbClr val="003262"/>
    <a:srgbClr val="5362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 autoAdjust="0"/>
    <p:restoredTop sz="87305" autoAdjust="0"/>
  </p:normalViewPr>
  <p:slideViewPr>
    <p:cSldViewPr snapToGrid="0" snapToObjects="1">
      <p:cViewPr varScale="1">
        <p:scale>
          <a:sx n="60" d="100"/>
          <a:sy n="60" d="100"/>
        </p:scale>
        <p:origin x="-17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400F3-3111-D547-BBFB-68EDF42FA9D5}" type="datetimeFigureOut">
              <a:rPr lang="en-US"/>
              <a:pPr/>
              <a:t>6/6/16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D1C3F-7271-254D-9D45-3EE090EA78C5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8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BD7A8-D318-A34A-ADDB-575FC748C9C6}" type="datetimeFigureOut">
              <a:rPr lang="en-US"/>
              <a:pPr/>
              <a:t>6/6/16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A7114-6D8C-714A-B2FF-14B3B4DE80F6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6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Computing on real</a:t>
            </a:r>
            <a:r>
              <a:rPr lang="en-US" baseline="0" dirty="0" smtClean="0"/>
              <a:t> world data in the cloud</a:t>
            </a:r>
          </a:p>
          <a:p>
            <a:r>
              <a:rPr lang="en-US" baseline="0" dirty="0" smtClean="0"/>
              <a:t> - creating computational documents (digital narrative)</a:t>
            </a:r>
          </a:p>
          <a:p>
            <a:r>
              <a:rPr lang="en-US" baseline="0" dirty="0" smtClean="0"/>
              <a:t> - using a single, powerful data structure – Tables</a:t>
            </a:r>
          </a:p>
          <a:p>
            <a:r>
              <a:rPr lang="en-US" baseline="0" dirty="0" smtClean="0"/>
              <a:t> - learning computational concepts while approaching statistics</a:t>
            </a:r>
          </a:p>
          <a:p>
            <a:r>
              <a:rPr lang="en-US" baseline="0" dirty="0" smtClean="0"/>
              <a:t> - learning statistical concepts through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4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0958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1883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77" y="151103"/>
            <a:ext cx="8446168" cy="8607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77" y="1166525"/>
            <a:ext cx="8446168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19400" y="6506326"/>
            <a:ext cx="1016001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35400" y="6506326"/>
            <a:ext cx="1765299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24095" y="65080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2237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258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00326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4546"/>
            <a:ext cx="7951537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4"/>
            <a:ext cx="4038600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495800" y="2097754"/>
            <a:ext cx="3912937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172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083969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5111750" cy="430537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8157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11461"/>
            <a:ext cx="8010524" cy="760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99" y="981133"/>
            <a:ext cx="8010525" cy="206466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313873" y="6464735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95272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0" Type="http://schemas.openxmlformats.org/officeDocument/2006/relationships/image" Target="../media/image2.emf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097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795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495721" y="6455526"/>
            <a:ext cx="100948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Lucida Grande"/>
                <a:cs typeface="Lucida Grande"/>
              </a:defRPr>
            </a:lvl1pPr>
          </a:lstStyle>
          <a:p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455526"/>
            <a:ext cx="1877595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2795" y="6457282"/>
            <a:ext cx="427789" cy="363369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Lucida Grande"/>
                <a:cs typeface="Lucida Grande"/>
              </a:defRPr>
            </a:lvl1pPr>
          </a:lstStyle>
          <a:p>
            <a:fld id="{F1D3A6B4-A3CB-B549-857F-2C26773066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37024" y="6403496"/>
            <a:ext cx="1006975" cy="53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</p:sldLayoutIdLst>
  <p:transition xmlns:p14="http://schemas.microsoft.com/office/powerpoint/2010/main" spd="med"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000000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0000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0000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000000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eculler/DataScienceTableDemo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8.org/datascience/tables.html" TargetMode="External"/><Relationship Id="rId3" Type="http://schemas.openxmlformats.org/officeDocument/2006/relationships/hyperlink" Target="https://github.com/deculler/DataScienceTableDemo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sten/datascie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3122"/>
            <a:ext cx="7848600" cy="1448130"/>
          </a:xfrm>
        </p:spPr>
        <p:txBody>
          <a:bodyPr/>
          <a:lstStyle/>
          <a:p>
            <a:r>
              <a:rPr lang="en-US" sz="4800" dirty="0" smtClean="0">
                <a:solidFill>
                  <a:srgbClr val="000000"/>
                </a:solidFill>
                <a:latin typeface="Lucida Grande"/>
                <a:cs typeface="Lucida Grande"/>
              </a:rPr>
              <a:t>Tables – a data structure for learning </a:t>
            </a:r>
            <a:r>
              <a:rPr lang="en-US" sz="4400" dirty="0">
                <a:solidFill>
                  <a:srgbClr val="000000"/>
                </a:solidFill>
                <a:latin typeface="Lucida Grande"/>
                <a:cs typeface="Lucida Grande"/>
              </a:rPr>
              <a:t>Data Science </a:t>
            </a:r>
            <a:endParaRPr lang="en-US" sz="4400" dirty="0">
              <a:solidFill>
                <a:srgbClr val="FF0000"/>
              </a:solidFill>
              <a:latin typeface="Lucida Grande"/>
              <a:cs typeface="Lucida Grand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70311"/>
            <a:ext cx="7848600" cy="2296700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David Culler, </a:t>
            </a:r>
            <a:r>
              <a:rPr lang="en-US" sz="2800" dirty="0" smtClean="0">
                <a:solidFill>
                  <a:schemeClr val="tx1"/>
                </a:solidFill>
              </a:rPr>
              <a:t>EECS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Summer Data Science Short </a:t>
            </a:r>
            <a:r>
              <a:rPr lang="en-US" sz="2800" dirty="0" smtClean="0">
                <a:solidFill>
                  <a:schemeClr val="tx1"/>
                </a:solidFill>
              </a:rPr>
              <a:t>course</a:t>
            </a:r>
          </a:p>
          <a:p>
            <a:pPr>
              <a:spcBef>
                <a:spcPts val="300"/>
              </a:spcBef>
            </a:pPr>
            <a:endParaRPr lang="en-US" sz="2800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2800" dirty="0">
                <a:solidFill>
                  <a:schemeClr val="tx1"/>
                </a:solidFill>
              </a:rPr>
              <a:t>Also: </a:t>
            </a:r>
            <a:r>
              <a:rPr lang="en-US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2800" dirty="0" err="1">
                <a:solidFill>
                  <a:schemeClr val="tx1"/>
                </a:solidFill>
                <a:hlinkClick r:id="rId3"/>
              </a:rPr>
              <a:t>github.com</a:t>
            </a:r>
            <a:r>
              <a:rPr lang="en-US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sz="2800" dirty="0" err="1">
                <a:solidFill>
                  <a:schemeClr val="tx1"/>
                </a:solidFill>
                <a:hlinkClick r:id="rId3"/>
              </a:rPr>
              <a:t>deculler</a:t>
            </a:r>
            <a:r>
              <a:rPr lang="en-US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sz="2800" dirty="0" err="1">
                <a:solidFill>
                  <a:schemeClr val="tx1"/>
                </a:solidFill>
                <a:hlinkClick r:id="rId3"/>
              </a:rPr>
              <a:t>DataScienceTableDemos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01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by </a:t>
            </a:r>
            <a:r>
              <a:rPr lang="en-US" dirty="0" smtClean="0">
                <a:solidFill>
                  <a:srgbClr val="FF0000"/>
                </a:solidFill>
              </a:rPr>
              <a:t>select</a:t>
            </a:r>
            <a:r>
              <a:rPr lang="en-US" dirty="0" smtClean="0"/>
              <a:t>ing certain columns.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263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82534" y="4922335"/>
            <a:ext cx="614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Table.select</a:t>
            </a:r>
            <a:r>
              <a:rPr lang="en-US" dirty="0" smtClean="0">
                <a:latin typeface="Courier"/>
                <a:cs typeface="Courier"/>
              </a:rPr>
              <a:t>( &lt; label or list of labels &gt; )</a:t>
            </a:r>
          </a:p>
        </p:txBody>
      </p:sp>
      <p:sp>
        <p:nvSpPr>
          <p:cNvPr id="58" name="Rectangle 57"/>
          <p:cNvSpPr/>
          <p:nvPr/>
        </p:nvSpPr>
        <p:spPr>
          <a:xfrm rot="16200000">
            <a:off x="78563" y="2425831"/>
            <a:ext cx="3189437" cy="131456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Notched Right Arrow 2"/>
          <p:cNvSpPr/>
          <p:nvPr/>
        </p:nvSpPr>
        <p:spPr>
          <a:xfrm>
            <a:off x="4021666" y="2402903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 rot="16200000">
            <a:off x="1812112" y="2606506"/>
            <a:ext cx="3189437" cy="85713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5770262" y="1578233"/>
            <a:ext cx="1629821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909961" y="2040234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5909961" y="16846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5909961" y="2243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909961" y="24593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909961" y="2687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909961" y="29038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909961" y="42373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6062361" y="3497107"/>
            <a:ext cx="165100" cy="609600"/>
            <a:chOff x="1397000" y="3746500"/>
            <a:chExt cx="165100" cy="520700"/>
          </a:xfrm>
        </p:grpSpPr>
        <p:sp>
          <p:nvSpPr>
            <p:cNvPr id="154" name="Oval 153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6481461" y="2040234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481461" y="1684634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6481461" y="22434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6481461" y="24593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481461" y="26879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481461" y="29038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481461" y="42246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930183" y="2040234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930183" y="16846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6930183" y="2243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930183" y="24593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6930183" y="2687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930183" y="29038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930183" y="42246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845304" y="1607402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 rot="5400000">
            <a:off x="5782961" y="2719168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9006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" grpId="0" animBg="1"/>
      <p:bldP spid="108" grpId="0" animBg="1"/>
      <p:bldP spid="110" grpId="0" animBg="1"/>
      <p:bldP spid="111" grpId="0" animBg="1"/>
      <p:bldP spid="112" grpId="0" animBg="1"/>
      <p:bldP spid="119" grpId="0" animBg="1"/>
      <p:bldP spid="120" grpId="0" animBg="1"/>
      <p:bldP spid="133" grpId="0" animBg="1"/>
      <p:bldP spid="134" grpId="0" animBg="1"/>
      <p:bldP spid="143" grpId="0"/>
      <p:bldP spid="1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columns in a table</a:t>
            </a:r>
            <a:endParaRPr lang="en-US" sz="2700" dirty="0"/>
          </a:p>
        </p:txBody>
      </p:sp>
      <p:sp>
        <p:nvSpPr>
          <p:cNvPr id="72" name="TextBox 71"/>
          <p:cNvSpPr txBox="1"/>
          <p:nvPr/>
        </p:nvSpPr>
        <p:spPr>
          <a:xfrm>
            <a:off x="1687519" y="1073422"/>
            <a:ext cx="547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ordered collection of labeled columns of anything</a:t>
            </a:r>
            <a:endParaRPr lang="en-US" sz="2000" b="1" dirty="0">
              <a:solidFill>
                <a:srgbClr val="660066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206866" y="1575833"/>
            <a:ext cx="2476500" cy="2951201"/>
            <a:chOff x="2679701" y="1595399"/>
            <a:chExt cx="2476500" cy="2951201"/>
          </a:xfrm>
        </p:grpSpPr>
        <p:sp>
          <p:nvSpPr>
            <p:cNvPr id="75" name="Rectangle 74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7463" y="2394976"/>
            <a:ext cx="3021304" cy="4262435"/>
            <a:chOff x="67463" y="2394976"/>
            <a:chExt cx="3021304" cy="4262435"/>
          </a:xfrm>
        </p:grpSpPr>
        <p:pic>
          <p:nvPicPr>
            <p:cNvPr id="121" name="Picture 120" descr="A0YHYYT2laJSAAAAAElFTkSuQmCC%0A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5" y="4132974"/>
              <a:ext cx="2006964" cy="1217904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2" name="Picture 121" descr="Screen Shot 2015-10-05 at 11.02.25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12" y="5197540"/>
              <a:ext cx="1679006" cy="145987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3" name="Picture 122" descr="kjJ4QQogZa+vWrQwODl53PTMzk7fffnsaKxJiesk9ekIIIYQQM5RcuhVCCCGEmKGk0RNCCCGEmKGk0RNCCCGEmKGk0RNCCCGEmKGk0RNCCCGEmKH+D6nJMcKA489xAAAAAElFTkSuQmCC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76" y="3207231"/>
              <a:ext cx="2148349" cy="97590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0" name="Picture 119" descr="4yQhENx+VgwAAAABJRU5ErkJggg==%0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84" y="4642772"/>
              <a:ext cx="1598324" cy="1033335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7" name="Picture 126" descr="ZCFXn8MAAAAAElFTkSuQmC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3" y="2410070"/>
              <a:ext cx="1570837" cy="90190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126" name="Curved Up Arrow 125"/>
            <p:cNvSpPr/>
            <p:nvPr/>
          </p:nvSpPr>
          <p:spPr>
            <a:xfrm rot="10164314">
              <a:off x="1316017" y="2394976"/>
              <a:ext cx="1772750" cy="562714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4718165" y="4702608"/>
            <a:ext cx="32321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Table.bar</a:t>
            </a:r>
            <a:r>
              <a:rPr lang="en-US" dirty="0" smtClean="0">
                <a:latin typeface="Courier"/>
                <a:cs typeface="Courier"/>
              </a:rPr>
              <a:t>( &lt; … &gt; )</a:t>
            </a:r>
          </a:p>
          <a:p>
            <a:r>
              <a:rPr lang="en-US" dirty="0" err="1" smtClean="0">
                <a:latin typeface="Courier"/>
                <a:cs typeface="Courier"/>
              </a:rPr>
              <a:t>Table.barh</a:t>
            </a:r>
            <a:r>
              <a:rPr lang="en-US" dirty="0" smtClean="0">
                <a:latin typeface="Courier"/>
                <a:cs typeface="Courier"/>
              </a:rPr>
              <a:t>( </a:t>
            </a:r>
            <a:r>
              <a:rPr lang="en-US" dirty="0">
                <a:latin typeface="Courier"/>
                <a:cs typeface="Courier"/>
              </a:rPr>
              <a:t>&lt; … &gt; )</a:t>
            </a:r>
          </a:p>
          <a:p>
            <a:r>
              <a:rPr lang="en-US" dirty="0" err="1" smtClean="0">
                <a:latin typeface="Courier"/>
                <a:cs typeface="Courier"/>
              </a:rPr>
              <a:t>Table.plot</a:t>
            </a:r>
            <a:r>
              <a:rPr lang="en-US" dirty="0" smtClean="0">
                <a:latin typeface="Courier"/>
                <a:cs typeface="Courier"/>
              </a:rPr>
              <a:t>( </a:t>
            </a:r>
            <a:r>
              <a:rPr lang="en-US" dirty="0">
                <a:latin typeface="Courier"/>
                <a:cs typeface="Courier"/>
              </a:rPr>
              <a:t>&lt; … &gt; )</a:t>
            </a:r>
          </a:p>
          <a:p>
            <a:r>
              <a:rPr lang="en-US" dirty="0" err="1" smtClean="0">
                <a:latin typeface="Courier"/>
                <a:cs typeface="Courier"/>
              </a:rPr>
              <a:t>Table.scatter</a:t>
            </a:r>
            <a:r>
              <a:rPr lang="en-US" dirty="0" smtClean="0">
                <a:latin typeface="Courier"/>
                <a:cs typeface="Courier"/>
              </a:rPr>
              <a:t>( </a:t>
            </a:r>
            <a:r>
              <a:rPr lang="en-US" dirty="0">
                <a:latin typeface="Courier"/>
                <a:cs typeface="Courier"/>
              </a:rPr>
              <a:t>&lt; … &gt; )</a:t>
            </a:r>
          </a:p>
          <a:p>
            <a:endParaRPr lang="en-US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102657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by </a:t>
            </a:r>
            <a:r>
              <a:rPr lang="en-US" dirty="0" smtClean="0">
                <a:solidFill>
                  <a:srgbClr val="FF0000"/>
                </a:solidFill>
              </a:rPr>
              <a:t>sort</a:t>
            </a:r>
            <a:r>
              <a:rPr lang="en-US" dirty="0" smtClean="0"/>
              <a:t>ing all rows according to a column of keys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263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82534" y="4922335"/>
            <a:ext cx="586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Table.sort</a:t>
            </a:r>
            <a:r>
              <a:rPr lang="en-US" dirty="0" smtClean="0">
                <a:latin typeface="Courier"/>
                <a:cs typeface="Courier"/>
              </a:rPr>
              <a:t>( &lt; label or column of keys &gt; )</a:t>
            </a:r>
          </a:p>
        </p:txBody>
      </p:sp>
      <p:sp>
        <p:nvSpPr>
          <p:cNvPr id="3" name="Notched Right Arrow 2"/>
          <p:cNvSpPr/>
          <p:nvPr/>
        </p:nvSpPr>
        <p:spPr>
          <a:xfrm>
            <a:off x="4021666" y="2402903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5664425" y="1575833"/>
            <a:ext cx="2476500" cy="2951201"/>
            <a:chOff x="2679701" y="1595399"/>
            <a:chExt cx="2476500" cy="2951201"/>
          </a:xfrm>
        </p:grpSpPr>
        <p:sp>
          <p:nvSpPr>
            <p:cNvPr id="86" name="Rectangle 85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Rectangle 94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911462" y="2291838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346424" y="2291838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37023" y="2274901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3079862" y="2291838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873359" y="3206250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308321" y="320625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298920" y="3189313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041759" y="320625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375624" y="2037834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5810586" y="203783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6801185" y="2020897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544024" y="203783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6383713" y="2262201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818675" y="2262201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6809274" y="2245264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7552113" y="2262201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23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19212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3" name="Notched Right Arrow 2"/>
          <p:cNvSpPr/>
          <p:nvPr/>
        </p:nvSpPr>
        <p:spPr>
          <a:xfrm>
            <a:off x="2773002" y="4570968"/>
            <a:ext cx="909997" cy="725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767511" y="1575833"/>
            <a:ext cx="2476500" cy="2951201"/>
            <a:chOff x="2679701" y="1595399"/>
            <a:chExt cx="2476500" cy="2951201"/>
          </a:xfrm>
        </p:grpSpPr>
        <p:sp>
          <p:nvSpPr>
            <p:cNvPr id="86" name="Rectangle 85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Rectangle 94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Group 139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1130411" y="2291838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5373" y="2291838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1555972" y="2274901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2298811" y="2291838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092308" y="3206250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527270" y="320625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517869" y="3189313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2260708" y="320625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4478710" y="2037834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3913672" y="203783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4904271" y="2020897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5647110" y="203783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486799" y="2262201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921761" y="2262201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4912360" y="2245264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5655199" y="2262201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352" y="219796"/>
            <a:ext cx="1838262" cy="6099822"/>
          </a:xfrm>
          <a:prstGeom prst="rect">
            <a:avLst/>
          </a:prstGeom>
        </p:spPr>
      </p:pic>
      <p:sp>
        <p:nvSpPr>
          <p:cNvPr id="121" name="Notched Right Arrow 120"/>
          <p:cNvSpPr/>
          <p:nvPr/>
        </p:nvSpPr>
        <p:spPr>
          <a:xfrm>
            <a:off x="5951910" y="4570968"/>
            <a:ext cx="909997" cy="725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9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Frequency analysis on a </a:t>
            </a:r>
            <a:r>
              <a:rPr lang="en-US" dirty="0"/>
              <a:t>T</a:t>
            </a:r>
            <a:r>
              <a:rPr lang="en-US" dirty="0" smtClean="0"/>
              <a:t>able</a:t>
            </a:r>
            <a:endParaRPr lang="en-US" sz="2700" dirty="0"/>
          </a:p>
        </p:txBody>
      </p:sp>
      <p:sp>
        <p:nvSpPr>
          <p:cNvPr id="72" name="TextBox 71"/>
          <p:cNvSpPr txBox="1"/>
          <p:nvPr/>
        </p:nvSpPr>
        <p:spPr>
          <a:xfrm>
            <a:off x="2184168" y="811468"/>
            <a:ext cx="547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ordered collection of labeled columns of anything</a:t>
            </a:r>
            <a:endParaRPr lang="en-US" sz="2000" b="1" dirty="0">
              <a:solidFill>
                <a:srgbClr val="660066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703515" y="1313879"/>
            <a:ext cx="2476500" cy="2951201"/>
            <a:chOff x="2679701" y="1595399"/>
            <a:chExt cx="2476500" cy="2951201"/>
          </a:xfrm>
        </p:grpSpPr>
        <p:sp>
          <p:nvSpPr>
            <p:cNvPr id="75" name="Rectangle 74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26521" y="1548649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Table.hist</a:t>
            </a:r>
            <a:r>
              <a:rPr lang="en-US" dirty="0" smtClean="0">
                <a:latin typeface="Courier"/>
                <a:cs typeface="Courier"/>
              </a:rPr>
              <a:t>( &lt; … &gt; )</a:t>
            </a:r>
          </a:p>
          <a:p>
            <a:r>
              <a:rPr lang="en-US" dirty="0" err="1" smtClean="0">
                <a:latin typeface="Courier"/>
                <a:cs typeface="Courier"/>
              </a:rPr>
              <a:t>Table.pivot_bin</a:t>
            </a:r>
            <a:r>
              <a:rPr lang="en-US" dirty="0" smtClean="0">
                <a:latin typeface="Courier"/>
                <a:cs typeface="Courier"/>
              </a:rPr>
              <a:t>( </a:t>
            </a:r>
            <a:r>
              <a:rPr lang="en-US" dirty="0">
                <a:latin typeface="Courier"/>
                <a:cs typeface="Courier"/>
              </a:rPr>
              <a:t>&lt; … &gt; 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1" y="3072168"/>
            <a:ext cx="3867744" cy="2655732"/>
          </a:xfrm>
          <a:prstGeom prst="rect">
            <a:avLst/>
          </a:prstGeom>
        </p:spPr>
      </p:pic>
      <p:sp>
        <p:nvSpPr>
          <p:cNvPr id="62" name="Curved Up Arrow 61"/>
          <p:cNvSpPr/>
          <p:nvPr/>
        </p:nvSpPr>
        <p:spPr>
          <a:xfrm rot="9065320">
            <a:off x="1502794" y="2153807"/>
            <a:ext cx="1772750" cy="77302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17834" y="3026706"/>
            <a:ext cx="267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Table.bin</a:t>
            </a:r>
            <a:r>
              <a:rPr lang="en-US" dirty="0">
                <a:latin typeface="Courier"/>
                <a:cs typeface="Courier"/>
              </a:rPr>
              <a:t>( &lt; … &gt; 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734173" y="3977002"/>
            <a:ext cx="3176994" cy="2365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487716" y="4439003"/>
            <a:ext cx="4699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487716" y="4083403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6487716" y="46422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487716" y="48581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487716" y="50867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487716" y="53026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487716" y="595875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640116" y="5218532"/>
            <a:ext cx="165100" cy="609600"/>
            <a:chOff x="1397000" y="3746500"/>
            <a:chExt cx="165100" cy="520700"/>
          </a:xfrm>
        </p:grpSpPr>
        <p:sp>
          <p:nvSpPr>
            <p:cNvPr id="83" name="Oval 82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7059216" y="4439003"/>
            <a:ext cx="3175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059216" y="4083403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7059216" y="464220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059216" y="485810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059216" y="508670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059216" y="530260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059216" y="594605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478316" y="4439003"/>
            <a:ext cx="647699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478316" y="4083403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>
            <a:off x="7478316" y="464220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478316" y="485810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478316" y="508670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478316" y="530260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478316" y="594605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227615" y="4439003"/>
            <a:ext cx="596901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227616" y="4083403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8227616" y="46422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227616" y="48581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227616" y="50867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8227616" y="530260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8227616" y="594605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7135416" y="5218532"/>
            <a:ext cx="165100" cy="609600"/>
            <a:chOff x="1397000" y="3746500"/>
            <a:chExt cx="165100" cy="520700"/>
          </a:xfrm>
        </p:grpSpPr>
        <p:sp>
          <p:nvSpPr>
            <p:cNvPr id="110" name="Oval 109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694216" y="5218532"/>
            <a:ext cx="165100" cy="609600"/>
            <a:chOff x="1397000" y="3746500"/>
            <a:chExt cx="165100" cy="520700"/>
          </a:xfrm>
        </p:grpSpPr>
        <p:sp>
          <p:nvSpPr>
            <p:cNvPr id="114" name="Oval 113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367316" y="5218532"/>
            <a:ext cx="165100" cy="609600"/>
            <a:chOff x="1397000" y="3746500"/>
            <a:chExt cx="165100" cy="520700"/>
          </a:xfrm>
        </p:grpSpPr>
        <p:sp>
          <p:nvSpPr>
            <p:cNvPr id="118" name="Oval 117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6423059" y="4006171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5832641" y="4439003"/>
            <a:ext cx="596901" cy="16745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34173" y="4083403"/>
            <a:ext cx="688885" cy="241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bins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5832642" y="4642203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832642" y="4858103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832642" y="5086703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832642" y="5302603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832642" y="5946059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grpSp>
        <p:nvGrpSpPr>
          <p:cNvPr id="135" name="Group 134"/>
          <p:cNvGrpSpPr/>
          <p:nvPr/>
        </p:nvGrpSpPr>
        <p:grpSpPr>
          <a:xfrm>
            <a:off x="5972342" y="5218532"/>
            <a:ext cx="165100" cy="609600"/>
            <a:chOff x="1397000" y="3746500"/>
            <a:chExt cx="165100" cy="520700"/>
          </a:xfrm>
        </p:grpSpPr>
        <p:sp>
          <p:nvSpPr>
            <p:cNvPr id="136" name="Oval 13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111151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" grpId="0"/>
      <p:bldP spid="67" grpId="0" animBg="1"/>
      <p:bldP spid="74" grpId="0" animBg="1"/>
      <p:bldP spid="76" grpId="0" animBg="1"/>
      <p:bldP spid="86" grpId="0" animBg="1"/>
      <p:bldP spid="87" grpId="0" animBg="1"/>
      <p:bldP spid="93" grpId="0" animBg="1"/>
      <p:bldP spid="94" grpId="0" animBg="1"/>
      <p:bldP spid="101" grpId="0" animBg="1"/>
      <p:bldP spid="102" grpId="0" animBg="1"/>
      <p:bldP spid="125" grpId="0"/>
      <p:bldP spid="128" grpId="0" animBg="1"/>
      <p:bldP spid="1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Indexing a column of a table yields an array of values in the column</a:t>
            </a:r>
            <a:endParaRPr lang="en-US" sz="2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206866" y="1575833"/>
            <a:ext cx="2476500" cy="2951201"/>
            <a:chOff x="2679701" y="1595399"/>
            <a:chExt cx="2476500" cy="2951201"/>
          </a:xfrm>
        </p:grpSpPr>
        <p:sp>
          <p:nvSpPr>
            <p:cNvPr id="75" name="Rectangle 74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405000" y="2668116"/>
            <a:ext cx="364657" cy="2362200"/>
            <a:chOff x="6051884" y="2345240"/>
            <a:chExt cx="317500" cy="2362200"/>
          </a:xfrm>
        </p:grpSpPr>
        <p:sp>
          <p:nvSpPr>
            <p:cNvPr id="77" name="Rectangle 76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7160216" y="503031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6489138" y="1988866"/>
            <a:ext cx="128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T[‘label’]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683000" y="3831167"/>
            <a:ext cx="3556000" cy="1500983"/>
          </a:xfrm>
          <a:custGeom>
            <a:avLst/>
            <a:gdLst>
              <a:gd name="connsiteX0" fmla="*/ 0 w 3556000"/>
              <a:gd name="connsiteY0" fmla="*/ 465666 h 1500983"/>
              <a:gd name="connsiteX1" fmla="*/ 508000 w 3556000"/>
              <a:gd name="connsiteY1" fmla="*/ 1418166 h 1500983"/>
              <a:gd name="connsiteX2" fmla="*/ 2222500 w 3556000"/>
              <a:gd name="connsiteY2" fmla="*/ 1291166 h 1500983"/>
              <a:gd name="connsiteX3" fmla="*/ 3556000 w 3556000"/>
              <a:gd name="connsiteY3" fmla="*/ 0 h 150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1500983">
                <a:moveTo>
                  <a:pt x="0" y="465666"/>
                </a:moveTo>
                <a:cubicBezTo>
                  <a:pt x="68791" y="873124"/>
                  <a:pt x="137583" y="1280583"/>
                  <a:pt x="508000" y="1418166"/>
                </a:cubicBezTo>
                <a:cubicBezTo>
                  <a:pt x="878417" y="1555749"/>
                  <a:pt x="1714500" y="1527527"/>
                  <a:pt x="2222500" y="1291166"/>
                </a:cubicBezTo>
                <a:cubicBezTo>
                  <a:pt x="2730500" y="1054805"/>
                  <a:pt x="3143250" y="527402"/>
                  <a:pt x="355600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174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parallel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77" y="1166526"/>
            <a:ext cx="8446168" cy="1225308"/>
          </a:xfrm>
        </p:spPr>
        <p:txBody>
          <a:bodyPr/>
          <a:lstStyle/>
          <a:p>
            <a:r>
              <a:rPr lang="en-US" dirty="0" smtClean="0"/>
              <a:t>Rather than writing tons of code to compute every individual value, operate on the entire data object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08204" y="2319684"/>
            <a:ext cx="364657" cy="2362200"/>
            <a:chOff x="6051884" y="2345240"/>
            <a:chExt cx="317500" cy="2362200"/>
          </a:xfrm>
        </p:grpSpPr>
        <p:sp>
          <p:nvSpPr>
            <p:cNvPr id="7" name="Rectangle 6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767104" y="2294284"/>
            <a:ext cx="364657" cy="2362200"/>
            <a:chOff x="6051884" y="2345240"/>
            <a:chExt cx="317500" cy="2362200"/>
          </a:xfrm>
        </p:grpSpPr>
        <p:sp>
          <p:nvSpPr>
            <p:cNvPr id="18" name="Rectangle 17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4951504" y="2298940"/>
            <a:ext cx="364657" cy="2362200"/>
            <a:chOff x="6051884" y="2345240"/>
            <a:chExt cx="317500" cy="2362200"/>
          </a:xfrm>
        </p:grpSpPr>
        <p:sp>
          <p:nvSpPr>
            <p:cNvPr id="29" name="Rectangle 28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Notched Right Arrow 38"/>
          <p:cNvSpPr/>
          <p:nvPr/>
        </p:nvSpPr>
        <p:spPr>
          <a:xfrm>
            <a:off x="3316816" y="2979901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066091" y="3183284"/>
            <a:ext cx="393699" cy="4122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861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1879830" y="1554787"/>
            <a:ext cx="2476500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879831" y="1562789"/>
            <a:ext cx="3009670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Assigning to a table updates it with a labeled column</a:t>
            </a:r>
            <a:endParaRPr lang="en-US" sz="2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19529" y="2016788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19529" y="1661188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019529" y="22199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19529" y="24358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9529" y="26644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19529" y="28803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9529" y="42138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2171929" y="3473661"/>
            <a:ext cx="165100" cy="609600"/>
            <a:chOff x="1397000" y="3746500"/>
            <a:chExt cx="165100" cy="520700"/>
          </a:xfrm>
        </p:grpSpPr>
        <p:sp>
          <p:nvSpPr>
            <p:cNvPr id="16" name="Oval 1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591029" y="2016788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91029" y="1661188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2591029" y="221998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91029" y="243588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91029" y="266448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91029" y="288038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91029" y="420118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010129" y="2016788"/>
            <a:ext cx="647699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010129" y="1661188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3010129" y="2219988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10129" y="2435888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10129" y="2664488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10129" y="2880388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0129" y="4201188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759429" y="2016788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759429" y="1661188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759429" y="22199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59429" y="24358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759429" y="26644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759429" y="28803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9429" y="4201188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2667229" y="3473661"/>
            <a:ext cx="165100" cy="609600"/>
            <a:chOff x="1397000" y="3746500"/>
            <a:chExt cx="165100" cy="520700"/>
          </a:xfrm>
        </p:grpSpPr>
        <p:sp>
          <p:nvSpPr>
            <p:cNvPr id="59" name="Oval 5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226029" y="3473661"/>
            <a:ext cx="165100" cy="609600"/>
            <a:chOff x="1397000" y="3746500"/>
            <a:chExt cx="165100" cy="520700"/>
          </a:xfrm>
        </p:grpSpPr>
        <p:sp>
          <p:nvSpPr>
            <p:cNvPr id="64" name="Oval 63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899129" y="3473661"/>
            <a:ext cx="165100" cy="609600"/>
            <a:chOff x="1397000" y="3746500"/>
            <a:chExt cx="165100" cy="520700"/>
          </a:xfrm>
        </p:grpSpPr>
        <p:sp>
          <p:nvSpPr>
            <p:cNvPr id="69" name="Oval 6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54872" y="1583956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 rot="5400000">
            <a:off x="1892529" y="2695722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6795559" y="1697384"/>
            <a:ext cx="364657" cy="2362200"/>
            <a:chOff x="6051884" y="2345240"/>
            <a:chExt cx="317500" cy="2362200"/>
          </a:xfrm>
        </p:grpSpPr>
        <p:sp>
          <p:nvSpPr>
            <p:cNvPr id="77" name="Rectangle 76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3" name="TextBox 102"/>
          <p:cNvSpPr txBox="1"/>
          <p:nvPr/>
        </p:nvSpPr>
        <p:spPr>
          <a:xfrm>
            <a:off x="6550775" y="405958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217536" y="1055920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T[col] = &lt; array &gt; </a:t>
            </a:r>
            <a:endParaRPr lang="en-US" sz="24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4340064" y="1993111"/>
            <a:ext cx="364657" cy="2362200"/>
            <a:chOff x="6051884" y="2345240"/>
            <a:chExt cx="317500" cy="2362200"/>
          </a:xfrm>
        </p:grpSpPr>
        <p:sp>
          <p:nvSpPr>
            <p:cNvPr id="74" name="Rectangle 73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4309796" y="1686586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245139" y="1609354"/>
            <a:ext cx="45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5037667" y="3026833"/>
            <a:ext cx="1566333" cy="648634"/>
          </a:xfrm>
          <a:custGeom>
            <a:avLst/>
            <a:gdLst>
              <a:gd name="connsiteX0" fmla="*/ 1566333 w 1566333"/>
              <a:gd name="connsiteY0" fmla="*/ 0 h 648634"/>
              <a:gd name="connsiteX1" fmla="*/ 1185333 w 1566333"/>
              <a:gd name="connsiteY1" fmla="*/ 550334 h 648634"/>
              <a:gd name="connsiteX2" fmla="*/ 508000 w 1566333"/>
              <a:gd name="connsiteY2" fmla="*/ 613834 h 648634"/>
              <a:gd name="connsiteX3" fmla="*/ 0 w 1566333"/>
              <a:gd name="connsiteY3" fmla="*/ 169334 h 64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3" h="648634">
                <a:moveTo>
                  <a:pt x="1566333" y="0"/>
                </a:moveTo>
                <a:cubicBezTo>
                  <a:pt x="1464027" y="224014"/>
                  <a:pt x="1361722" y="448028"/>
                  <a:pt x="1185333" y="550334"/>
                </a:cubicBezTo>
                <a:cubicBezTo>
                  <a:pt x="1008944" y="652640"/>
                  <a:pt x="705555" y="677334"/>
                  <a:pt x="508000" y="613834"/>
                </a:cubicBezTo>
                <a:cubicBezTo>
                  <a:pt x="310445" y="550334"/>
                  <a:pt x="0" y="169334"/>
                  <a:pt x="0" y="169334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953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96" grpId="0" animBg="1"/>
      <p:bldP spid="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 new table with additional columns from a possibly empty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49620" y="1661188"/>
            <a:ext cx="1210503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89319" y="2123189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89319" y="1767589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89319" y="232638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89319" y="254228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89319" y="277088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89319" y="298678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89319" y="432028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641719" y="3580062"/>
            <a:ext cx="165100" cy="609600"/>
            <a:chOff x="1397000" y="3746500"/>
            <a:chExt cx="165100" cy="520700"/>
          </a:xfrm>
        </p:grpSpPr>
        <p:sp>
          <p:nvSpPr>
            <p:cNvPr id="15" name="Oval 1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060819" y="2123189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60819" y="1767589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60819" y="232638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60819" y="254228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60819" y="277088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60819" y="298678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60819" y="430758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137019" y="3580062"/>
            <a:ext cx="165100" cy="609600"/>
            <a:chOff x="1397000" y="3746500"/>
            <a:chExt cx="165100" cy="520700"/>
          </a:xfrm>
        </p:grpSpPr>
        <p:sp>
          <p:nvSpPr>
            <p:cNvPr id="26" name="Oval 2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24662" y="1690357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1362319" y="2802123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027890" y="2148595"/>
            <a:ext cx="364657" cy="2362200"/>
            <a:chOff x="6051884" y="2345240"/>
            <a:chExt cx="317500" cy="2362200"/>
          </a:xfrm>
        </p:grpSpPr>
        <p:sp>
          <p:nvSpPr>
            <p:cNvPr id="32" name="Rectangle 31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783106" y="451079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43" name="Notched Right Arrow 42"/>
          <p:cNvSpPr/>
          <p:nvPr/>
        </p:nvSpPr>
        <p:spPr>
          <a:xfrm>
            <a:off x="3913520" y="2924926"/>
            <a:ext cx="909997" cy="725539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03046" y="1664639"/>
            <a:ext cx="1805086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242745" y="2126640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242745" y="1771040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5242745" y="23298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242745" y="25457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242745" y="27743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242745" y="29902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242745" y="43237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5395145" y="3583513"/>
            <a:ext cx="165100" cy="609600"/>
            <a:chOff x="1397000" y="3746500"/>
            <a:chExt cx="165100" cy="520700"/>
          </a:xfrm>
        </p:grpSpPr>
        <p:sp>
          <p:nvSpPr>
            <p:cNvPr id="70" name="Oval 69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5814245" y="2126640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814245" y="1771040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5814245" y="23298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814245" y="25457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814245" y="27743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14245" y="29902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814245" y="43110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890445" y="3583513"/>
            <a:ext cx="165100" cy="609600"/>
            <a:chOff x="1397000" y="3746500"/>
            <a:chExt cx="165100" cy="520700"/>
          </a:xfrm>
        </p:grpSpPr>
        <p:sp>
          <p:nvSpPr>
            <p:cNvPr id="81" name="Oval 80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178088" y="1693808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 rot="5400000">
            <a:off x="5115745" y="2805574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6353738" y="2128929"/>
            <a:ext cx="364657" cy="2362200"/>
            <a:chOff x="6051884" y="2345240"/>
            <a:chExt cx="317500" cy="2362200"/>
          </a:xfrm>
        </p:grpSpPr>
        <p:sp>
          <p:nvSpPr>
            <p:cNvPr id="49" name="Rectangle 48"/>
            <p:cNvSpPr/>
            <p:nvPr/>
          </p:nvSpPr>
          <p:spPr>
            <a:xfrm>
              <a:off x="6051884" y="2345240"/>
              <a:ext cx="317500" cy="23622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6051884" y="25484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051884" y="27643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51884" y="29929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051884" y="32088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051884" y="452964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6128084" y="3802113"/>
              <a:ext cx="165100" cy="609600"/>
              <a:chOff x="1397000" y="3746500"/>
              <a:chExt cx="165100" cy="5207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6323470" y="182240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258813" y="1745172"/>
            <a:ext cx="45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641719" y="5227366"/>
            <a:ext cx="664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Table.with_column</a:t>
            </a:r>
            <a:r>
              <a:rPr lang="en-US" sz="2400" dirty="0" smtClean="0">
                <a:latin typeface="Courier"/>
                <a:cs typeface="Courier"/>
              </a:rPr>
              <a:t>( &lt;label&gt;, &lt;data&gt;)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745511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77" y="405103"/>
            <a:ext cx="8446168" cy="86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new table by </a:t>
            </a:r>
            <a:r>
              <a:rPr lang="en-US" dirty="0" smtClean="0">
                <a:solidFill>
                  <a:srgbClr val="FF0000"/>
                </a:solidFill>
              </a:rPr>
              <a:t>group</a:t>
            </a:r>
            <a:r>
              <a:rPr lang="en-US" dirty="0" smtClean="0"/>
              <a:t>ing rows according to a column of keys and applying a function to each group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263" y="1956839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82534" y="5303341"/>
            <a:ext cx="37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Table.group</a:t>
            </a:r>
            <a:r>
              <a:rPr lang="en-US" dirty="0" smtClean="0">
                <a:latin typeface="Courier"/>
                <a:cs typeface="Courier"/>
              </a:rPr>
              <a:t>( &lt;col&gt;, &lt;op&gt; )</a:t>
            </a:r>
          </a:p>
        </p:txBody>
      </p:sp>
      <p:sp>
        <p:nvSpPr>
          <p:cNvPr id="3" name="Notched Right Arrow 2"/>
          <p:cNvSpPr/>
          <p:nvPr/>
        </p:nvSpPr>
        <p:spPr>
          <a:xfrm>
            <a:off x="4021666" y="3909371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664425" y="1956839"/>
            <a:ext cx="2476500" cy="2365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804124" y="2418840"/>
            <a:ext cx="5715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04124" y="2063240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804124" y="26220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804124" y="28379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804124" y="30665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04124" y="32824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804124" y="415026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5956524" y="3410039"/>
            <a:ext cx="165100" cy="609600"/>
            <a:chOff x="1397000" y="3746500"/>
            <a:chExt cx="165100" cy="520700"/>
          </a:xfrm>
        </p:grpSpPr>
        <p:sp>
          <p:nvSpPr>
            <p:cNvPr id="159" name="Oval 15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94"/>
          <p:cNvSpPr/>
          <p:nvPr/>
        </p:nvSpPr>
        <p:spPr>
          <a:xfrm>
            <a:off x="6375624" y="2418840"/>
            <a:ext cx="317500" cy="17187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375624" y="2063240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6375624" y="26220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375624" y="28379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375624" y="30665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375624" y="328244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375624" y="413756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6794724" y="2418840"/>
            <a:ext cx="647699" cy="17314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794724" y="2063240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6794724" y="262204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794724" y="283794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794724" y="306654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794724" y="328244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794724" y="413756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7544024" y="2418840"/>
            <a:ext cx="440644" cy="17314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544024" y="2063240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7544024" y="26220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544024" y="28379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544024" y="30665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544024" y="328244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544024" y="413756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6451824" y="3410039"/>
            <a:ext cx="165100" cy="609600"/>
            <a:chOff x="1397000" y="3746500"/>
            <a:chExt cx="165100" cy="520700"/>
          </a:xfrm>
        </p:grpSpPr>
        <p:sp>
          <p:nvSpPr>
            <p:cNvPr id="153" name="Oval 152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7010624" y="3410039"/>
            <a:ext cx="165100" cy="609600"/>
            <a:chOff x="1397000" y="3746500"/>
            <a:chExt cx="165100" cy="520700"/>
          </a:xfrm>
        </p:grpSpPr>
        <p:sp>
          <p:nvSpPr>
            <p:cNvPr id="150" name="Oval 149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683724" y="3410039"/>
            <a:ext cx="165100" cy="609600"/>
            <a:chOff x="1397000" y="3746500"/>
            <a:chExt cx="165100" cy="520700"/>
          </a:xfrm>
        </p:grpSpPr>
        <p:sp>
          <p:nvSpPr>
            <p:cNvPr id="147" name="Oval 146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5739467" y="1986008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911462" y="2672844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346424" y="267284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2337023" y="2655907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3079862" y="2672844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915693" y="3587256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350655" y="3587256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341254" y="3570319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084093" y="3587256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375624" y="2418840"/>
            <a:ext cx="317500" cy="203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5810586" y="241884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6801185" y="2401903"/>
            <a:ext cx="641238" cy="220137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7544024" y="241884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915693" y="3100415"/>
            <a:ext cx="317500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350655" y="3100415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341254" y="3083478"/>
            <a:ext cx="641238" cy="22013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084093" y="3100415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919924" y="3316316"/>
            <a:ext cx="317500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354886" y="3316316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345485" y="3299379"/>
            <a:ext cx="641238" cy="22013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088324" y="3316316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381709" y="2852255"/>
            <a:ext cx="317500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816671" y="2852255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807270" y="2835318"/>
            <a:ext cx="641238" cy="220137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7550109" y="2852255"/>
            <a:ext cx="440644" cy="203200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835400" y="2600873"/>
            <a:ext cx="1371600" cy="213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3676763" y="2672844"/>
            <a:ext cx="1530237" cy="1059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3753339" y="2993776"/>
            <a:ext cx="1453661" cy="213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3795295" y="3207054"/>
            <a:ext cx="1411705" cy="236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207000" y="2401903"/>
            <a:ext cx="393699" cy="4122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5198758" y="2870192"/>
            <a:ext cx="393699" cy="4122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61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2" grpId="0" animBg="1"/>
      <p:bldP spid="173" grpId="0" animBg="1"/>
      <p:bldP spid="134" grpId="0" animBg="1"/>
      <p:bldP spid="135" grpId="0" animBg="1"/>
      <p:bldP spid="136" grpId="0" animBg="1"/>
      <p:bldP spid="137" grpId="0" animBg="1"/>
      <p:bldP spid="62" grpId="0" animBg="1"/>
      <p:bldP spid="1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Pedagogical Pillars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99" y="981133"/>
            <a:ext cx="8330895" cy="2064669"/>
          </a:xfrm>
        </p:spPr>
        <p:txBody>
          <a:bodyPr/>
          <a:lstStyle/>
          <a:p>
            <a:r>
              <a:rPr lang="en-US" dirty="0" smtClean="0"/>
              <a:t>Create computational document / data narrative</a:t>
            </a:r>
          </a:p>
          <a:p>
            <a:pPr lvl="1"/>
            <a:r>
              <a:rPr lang="en-US" dirty="0" smtClean="0"/>
              <a:t>Raw data &amp; question =&gt; sequence of refinements, analyses, additional viewpoints =&gt; observation or answer</a:t>
            </a:r>
          </a:p>
          <a:p>
            <a:r>
              <a:rPr lang="en-US" dirty="0" smtClean="0"/>
              <a:t>Tables – a single data structure for all</a:t>
            </a:r>
          </a:p>
          <a:p>
            <a:pPr lvl="1"/>
            <a:r>
              <a:rPr lang="en-US" dirty="0" smtClean="0"/>
              <a:t>Draws on spreadsheet intuition, without the “programing cliff”</a:t>
            </a:r>
          </a:p>
          <a:p>
            <a:pPr lvl="1"/>
            <a:r>
              <a:rPr lang="en-US" dirty="0" smtClean="0"/>
              <a:t>Build intuition for R, SQL, PANDAS, …</a:t>
            </a:r>
          </a:p>
          <a:p>
            <a:r>
              <a:rPr lang="en-US" dirty="0" smtClean="0"/>
              <a:t>Learn computing concepts in statistics context</a:t>
            </a:r>
          </a:p>
          <a:p>
            <a:r>
              <a:rPr lang="en-US" dirty="0" smtClean="0"/>
              <a:t>Learn statistical concepts in a computing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5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that is a </a:t>
            </a:r>
            <a:r>
              <a:rPr lang="en-US" dirty="0" smtClean="0">
                <a:solidFill>
                  <a:srgbClr val="FF0000"/>
                </a:solidFill>
              </a:rPr>
              <a:t>sample </a:t>
            </a:r>
            <a:r>
              <a:rPr lang="en-US" dirty="0" smtClean="0"/>
              <a:t>of the rows of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263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219562" y="4737669"/>
            <a:ext cx="29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Table.sample</a:t>
            </a:r>
            <a:r>
              <a:rPr lang="en-US" dirty="0" smtClean="0">
                <a:latin typeface="Courier"/>
                <a:cs typeface="Courier"/>
              </a:rPr>
              <a:t>(&lt;size&gt;)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734174" y="1575833"/>
            <a:ext cx="2476500" cy="2365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73873" y="2037834"/>
            <a:ext cx="4699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873873" y="16822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5873873" y="22410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873873" y="2456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73873" y="26855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873873" y="2901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873873" y="355759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6026273" y="2817363"/>
            <a:ext cx="165100" cy="609600"/>
            <a:chOff x="1397000" y="3746500"/>
            <a:chExt cx="165100" cy="520700"/>
          </a:xfrm>
        </p:grpSpPr>
        <p:sp>
          <p:nvSpPr>
            <p:cNvPr id="105" name="Oval 10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445373" y="2037834"/>
            <a:ext cx="3175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445373" y="1682234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6445373" y="22410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445373" y="24569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45373" y="26855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445373" y="29014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445373" y="354489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864473" y="2037834"/>
            <a:ext cx="647699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864473" y="1682234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6864473" y="22410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864473" y="24569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864473" y="26855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864473" y="29014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864473" y="354489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613772" y="2037834"/>
            <a:ext cx="596901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613773" y="16822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7613773" y="22410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613773" y="2456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613773" y="26855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613773" y="2901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613773" y="354489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6521573" y="2817363"/>
            <a:ext cx="165100" cy="609600"/>
            <a:chOff x="1397000" y="3746500"/>
            <a:chExt cx="165100" cy="520700"/>
          </a:xfrm>
        </p:grpSpPr>
        <p:sp>
          <p:nvSpPr>
            <p:cNvPr id="102" name="Oval 101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080373" y="2817363"/>
            <a:ext cx="165100" cy="609600"/>
            <a:chOff x="1397000" y="3746500"/>
            <a:chExt cx="165100" cy="520700"/>
          </a:xfrm>
        </p:grpSpPr>
        <p:sp>
          <p:nvSpPr>
            <p:cNvPr id="99" name="Oval 9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753473" y="2817363"/>
            <a:ext cx="165100" cy="609600"/>
            <a:chOff x="1397000" y="3746500"/>
            <a:chExt cx="165100" cy="520700"/>
          </a:xfrm>
        </p:grpSpPr>
        <p:sp>
          <p:nvSpPr>
            <p:cNvPr id="96" name="Oval 9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5809216" y="1605002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4021666" y="2402903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3795295" y="3035077"/>
            <a:ext cx="2013921" cy="4080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610174" y="2331566"/>
            <a:ext cx="2124000" cy="122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3610174" y="2241034"/>
            <a:ext cx="2124000" cy="1863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28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70" grpId="0" animBg="1"/>
      <p:bldP spid="71" grpId="0" animBg="1"/>
      <p:bldP spid="77" grpId="0" animBg="1"/>
      <p:bldP spid="78" grpId="0" animBg="1"/>
      <p:bldP spid="84" grpId="0" animBg="1"/>
      <p:bldP spid="85" grpId="0" animBg="1"/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76" y="581484"/>
            <a:ext cx="8840723" cy="86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new table by </a:t>
            </a:r>
            <a:r>
              <a:rPr lang="en-US" dirty="0" smtClean="0">
                <a:solidFill>
                  <a:srgbClr val="FF0000"/>
                </a:solidFill>
              </a:rPr>
              <a:t>pivot</a:t>
            </a:r>
            <a:r>
              <a:rPr lang="en-US" dirty="0" smtClean="0"/>
              <a:t>ing on the distinct values in group of columns to form the new cols and a column of rows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712" y="2037834"/>
            <a:ext cx="1992006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0411" y="2499835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0411" y="2144235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51578" y="2660701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51578" y="2876601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51578" y="3105201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51578" y="3321101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0411" y="4696935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303978" y="3914374"/>
            <a:ext cx="165100" cy="609600"/>
            <a:chOff x="1397000" y="3746500"/>
            <a:chExt cx="165100" cy="520700"/>
          </a:xfrm>
        </p:grpSpPr>
        <p:sp>
          <p:nvSpPr>
            <p:cNvPr id="51" name="Oval 50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701911" y="2499835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1919" y="2144235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91919" y="2703035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91919" y="2918935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91919" y="3147535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91919" y="3363435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01911" y="4684235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121011" y="2499835"/>
            <a:ext cx="647699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21011" y="2144235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21011" y="2703035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21011" y="2918935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1011" y="3147535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21011" y="3363435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21011" y="4684235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799278" y="3914374"/>
            <a:ext cx="165100" cy="609600"/>
            <a:chOff x="1397000" y="3746500"/>
            <a:chExt cx="165100" cy="520700"/>
          </a:xfrm>
        </p:grpSpPr>
        <p:sp>
          <p:nvSpPr>
            <p:cNvPr id="48" name="Oval 47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36911" y="3956708"/>
            <a:ext cx="165100" cy="609600"/>
            <a:chOff x="1397000" y="3746500"/>
            <a:chExt cx="165100" cy="520700"/>
          </a:xfrm>
        </p:grpSpPr>
        <p:sp>
          <p:nvSpPr>
            <p:cNvPr id="45" name="Oval 4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65754" y="2067003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1024578" y="3136435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32075" y="5472666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Table.pivot</a:t>
            </a:r>
            <a:r>
              <a:rPr lang="en-US" dirty="0" smtClean="0">
                <a:latin typeface="Courier"/>
                <a:cs typeface="Courier"/>
              </a:rPr>
              <a:t>(columns, rows, ... )</a:t>
            </a:r>
          </a:p>
        </p:txBody>
      </p:sp>
      <p:sp>
        <p:nvSpPr>
          <p:cNvPr id="3" name="Notched Right Arrow 2"/>
          <p:cNvSpPr/>
          <p:nvPr/>
        </p:nvSpPr>
        <p:spPr>
          <a:xfrm>
            <a:off x="3812115" y="2864904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1119937" y="2738269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1119937" y="3685481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1119937" y="2501466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1119937" y="2975072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119937" y="3448678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119937" y="3211875"/>
            <a:ext cx="440644" cy="203200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119937" y="3922284"/>
            <a:ext cx="440644" cy="203200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119937" y="4159090"/>
            <a:ext cx="440644" cy="203200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1691919" y="2500504"/>
            <a:ext cx="340185" cy="216598"/>
          </a:xfrm>
          <a:prstGeom prst="rect">
            <a:avLst/>
          </a:prstGeom>
          <a:solidFill>
            <a:srgbClr val="660066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1691919" y="2716405"/>
            <a:ext cx="340185" cy="216598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691919" y="2932306"/>
            <a:ext cx="340185" cy="2165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91919" y="3148207"/>
            <a:ext cx="340185" cy="216598"/>
          </a:xfrm>
          <a:prstGeom prst="rect">
            <a:avLst/>
          </a:prstGeom>
          <a:solidFill>
            <a:srgbClr val="FF66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686279" y="3351309"/>
            <a:ext cx="340185" cy="216598"/>
          </a:xfrm>
          <a:prstGeom prst="rect">
            <a:avLst/>
          </a:prstGeom>
          <a:solidFill>
            <a:srgbClr val="660066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1686279" y="3567210"/>
            <a:ext cx="340185" cy="216598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1686279" y="3783111"/>
            <a:ext cx="340185" cy="2165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1686279" y="3999012"/>
            <a:ext cx="340185" cy="216598"/>
          </a:xfrm>
          <a:prstGeom prst="rect">
            <a:avLst/>
          </a:prstGeom>
          <a:solidFill>
            <a:srgbClr val="FF66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624094" y="2468650"/>
            <a:ext cx="2884905" cy="16277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720758" y="2914710"/>
            <a:ext cx="331126" cy="9792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5690292" y="2575050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Connector 193"/>
          <p:cNvCxnSpPr/>
          <p:nvPr/>
        </p:nvCxnSpPr>
        <p:spPr>
          <a:xfrm>
            <a:off x="5690292" y="313385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5690292" y="334975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5690292" y="357835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6140551" y="2930650"/>
            <a:ext cx="647699" cy="96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6140551" y="313385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140551" y="334975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6140551" y="357835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6140551" y="379425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Rectangle 215"/>
          <p:cNvSpPr/>
          <p:nvPr/>
        </p:nvSpPr>
        <p:spPr>
          <a:xfrm>
            <a:off x="6969921" y="2613150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6242387" y="2628018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7789742" y="2603895"/>
            <a:ext cx="440644" cy="203200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5690292" y="2931319"/>
            <a:ext cx="340185" cy="216598"/>
          </a:xfrm>
          <a:prstGeom prst="rect">
            <a:avLst/>
          </a:prstGeom>
          <a:solidFill>
            <a:srgbClr val="660066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690292" y="3147220"/>
            <a:ext cx="340185" cy="216598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5690292" y="3363121"/>
            <a:ext cx="340185" cy="216598"/>
          </a:xfrm>
          <a:prstGeom prst="rect">
            <a:avLst/>
          </a:prstGeom>
          <a:solidFill>
            <a:schemeClr val="accent3">
              <a:lumMod val="75000"/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5690292" y="3579022"/>
            <a:ext cx="340185" cy="216598"/>
          </a:xfrm>
          <a:prstGeom prst="rect">
            <a:avLst/>
          </a:prstGeom>
          <a:solidFill>
            <a:srgbClr val="FF66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6906794" y="2934881"/>
            <a:ext cx="647699" cy="96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/>
          <p:cNvCxnSpPr/>
          <p:nvPr/>
        </p:nvCxnSpPr>
        <p:spPr>
          <a:xfrm>
            <a:off x="6906794" y="3138081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6906794" y="3353981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906794" y="3582581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6906794" y="3798481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7694204" y="2960279"/>
            <a:ext cx="647699" cy="96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Connector 237"/>
          <p:cNvCxnSpPr/>
          <p:nvPr/>
        </p:nvCxnSpPr>
        <p:spPr>
          <a:xfrm>
            <a:off x="7694204" y="316347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7694204" y="337937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694204" y="360797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7694204" y="382387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282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0" grpId="0" animBg="1"/>
      <p:bldP spid="192" grpId="0" animBg="1"/>
      <p:bldP spid="193" grpId="0" animBg="1"/>
      <p:bldP spid="199" grpId="0" animBg="1"/>
      <p:bldP spid="216" grpId="0" animBg="1"/>
      <p:bldP spid="218" grpId="0" animBg="1"/>
      <p:bldP spid="221" grpId="0" animBg="1"/>
      <p:bldP spid="224" grpId="0" animBg="1"/>
      <p:bldP spid="225" grpId="0" animBg="1"/>
      <p:bldP spid="226" grpId="0" animBg="1"/>
      <p:bldP spid="227" grpId="0" animBg="1"/>
      <p:bldP spid="232" grpId="0" animBg="1"/>
      <p:bldP spid="2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that is a </a:t>
            </a:r>
            <a:r>
              <a:rPr lang="en-US" dirty="0" smtClean="0">
                <a:solidFill>
                  <a:srgbClr val="FF0000"/>
                </a:solidFill>
              </a:rPr>
              <a:t>join </a:t>
            </a:r>
            <a:r>
              <a:rPr lang="en-US" dirty="0" smtClean="0"/>
              <a:t>of matching rows in two tables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212" y="1490495"/>
            <a:ext cx="1951455" cy="29512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8911" y="1952496"/>
            <a:ext cx="4699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911" y="1596896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58911" y="215569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911" y="237159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8911" y="260019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911" y="281609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8911" y="4149596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11311" y="3409369"/>
            <a:ext cx="165100" cy="609600"/>
            <a:chOff x="1397000" y="3746500"/>
            <a:chExt cx="165100" cy="520700"/>
          </a:xfrm>
        </p:grpSpPr>
        <p:sp>
          <p:nvSpPr>
            <p:cNvPr id="51" name="Oval 50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30411" y="1952496"/>
            <a:ext cx="317500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30411" y="1596896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130411" y="215569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30411" y="237159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30411" y="260019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0411" y="281609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30411" y="4136896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49511" y="1952496"/>
            <a:ext cx="647699" cy="2362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49511" y="1596896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549511" y="215569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49511" y="237159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49511" y="260019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9511" y="281609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49511" y="4136896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206611" y="3409369"/>
            <a:ext cx="165100" cy="609600"/>
            <a:chOff x="1397000" y="3746500"/>
            <a:chExt cx="165100" cy="520700"/>
          </a:xfrm>
        </p:grpSpPr>
        <p:sp>
          <p:nvSpPr>
            <p:cNvPr id="48" name="Oval 47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65411" y="3409369"/>
            <a:ext cx="165100" cy="609600"/>
            <a:chOff x="1397000" y="3746500"/>
            <a:chExt cx="165100" cy="520700"/>
          </a:xfrm>
        </p:grpSpPr>
        <p:sp>
          <p:nvSpPr>
            <p:cNvPr id="45" name="Oval 4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94254" y="1519664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431911" y="2631430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16851" y="4972073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Table.join</a:t>
            </a:r>
            <a:r>
              <a:rPr lang="en-US" dirty="0" smtClean="0">
                <a:latin typeface="Courier"/>
                <a:cs typeface="Courier"/>
              </a:rPr>
              <a:t>(col, other, other-col)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48074" y="1516360"/>
            <a:ext cx="1229659" cy="2365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787773" y="1978361"/>
            <a:ext cx="4699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787773" y="1622761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2787773" y="25837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87773" y="27996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787773" y="30282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787773" y="2841961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787773" y="3498117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940173" y="2757890"/>
            <a:ext cx="165100" cy="609600"/>
            <a:chOff x="1397000" y="3746500"/>
            <a:chExt cx="165100" cy="520700"/>
          </a:xfrm>
        </p:grpSpPr>
        <p:sp>
          <p:nvSpPr>
            <p:cNvPr id="105" name="Oval 10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3359273" y="1978361"/>
            <a:ext cx="3175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359273" y="1622761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3359273" y="25837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359273" y="27996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359273" y="30282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359273" y="2841961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59273" y="3485417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3435473" y="2757890"/>
            <a:ext cx="165100" cy="609600"/>
            <a:chOff x="1397000" y="3746500"/>
            <a:chExt cx="165100" cy="520700"/>
          </a:xfrm>
        </p:grpSpPr>
        <p:sp>
          <p:nvSpPr>
            <p:cNvPr id="102" name="Oval 101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2723116" y="1545529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4217597" y="2250535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096123" y="1493363"/>
            <a:ext cx="2391722" cy="25313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35820" y="1955363"/>
            <a:ext cx="493407" cy="1962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235821" y="1599763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6235821" y="215856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235821" y="237446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235821" y="260306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235821" y="2818963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6235821" y="389845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6388221" y="3158232"/>
            <a:ext cx="165100" cy="609600"/>
            <a:chOff x="1397000" y="3746500"/>
            <a:chExt cx="165100" cy="520700"/>
          </a:xfrm>
        </p:grpSpPr>
        <p:sp>
          <p:nvSpPr>
            <p:cNvPr id="117" name="Oval 116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6807321" y="1955363"/>
            <a:ext cx="317500" cy="1962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807321" y="1599763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6807321" y="215856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807321" y="237446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807321" y="260306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807321" y="2818963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807321" y="388575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7226421" y="1955363"/>
            <a:ext cx="647699" cy="1943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226421" y="1599763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7226421" y="215856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226421" y="237446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226421" y="260306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226421" y="2818963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7226421" y="388575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6883521" y="3158232"/>
            <a:ext cx="165100" cy="609600"/>
            <a:chOff x="1397000" y="3746500"/>
            <a:chExt cx="165100" cy="520700"/>
          </a:xfrm>
        </p:grpSpPr>
        <p:sp>
          <p:nvSpPr>
            <p:cNvPr id="135" name="Oval 13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442321" y="3158232"/>
            <a:ext cx="165100" cy="609600"/>
            <a:chOff x="1397000" y="3746500"/>
            <a:chExt cx="165100" cy="520700"/>
          </a:xfrm>
        </p:grpSpPr>
        <p:sp>
          <p:nvSpPr>
            <p:cNvPr id="139" name="Oval 13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6171164" y="1522531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 rot="5400000">
            <a:off x="6108821" y="2634297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8015079" y="1959932"/>
            <a:ext cx="317500" cy="19620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8015079" y="1604332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8015079" y="2163132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015079" y="2379032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8015079" y="2607632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8015079" y="2823532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8015079" y="3890328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8091279" y="3162801"/>
            <a:ext cx="165100" cy="609600"/>
            <a:chOff x="1397000" y="3746500"/>
            <a:chExt cx="165100" cy="520700"/>
          </a:xfrm>
        </p:grpSpPr>
        <p:sp>
          <p:nvSpPr>
            <p:cNvPr id="163" name="Oval 162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Rectangle 167"/>
          <p:cNvSpPr/>
          <p:nvPr/>
        </p:nvSpPr>
        <p:spPr>
          <a:xfrm>
            <a:off x="1147455" y="2190816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585689" y="2205684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1651600" y="2181561"/>
            <a:ext cx="545610" cy="190035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2817029" y="2625629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3394756" y="2596434"/>
            <a:ext cx="282017" cy="281800"/>
          </a:xfrm>
          <a:prstGeom prst="rect">
            <a:avLst/>
          </a:prstGeom>
          <a:solidFill>
            <a:srgbClr val="0000FF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6218777" y="232754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6218777" y="254344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18777" y="2772049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6790277" y="232754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6790277" y="254344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6790277" y="2772049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209377" y="232754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209377" y="254344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7209377" y="2772049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6807321" y="2362669"/>
            <a:ext cx="440644" cy="203200"/>
          </a:xfrm>
          <a:prstGeom prst="rect">
            <a:avLst/>
          </a:prstGeom>
          <a:solidFill>
            <a:srgbClr val="FF0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6245555" y="2377537"/>
            <a:ext cx="440644" cy="203200"/>
          </a:xfrm>
          <a:prstGeom prst="rect">
            <a:avLst/>
          </a:prstGeom>
          <a:solidFill>
            <a:srgbClr val="0080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7311466" y="2353414"/>
            <a:ext cx="545610" cy="190035"/>
          </a:xfrm>
          <a:prstGeom prst="rect">
            <a:avLst/>
          </a:prstGeom>
          <a:solidFill>
            <a:srgbClr val="FFFF00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7984702" y="23559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984702" y="25718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7984702" y="2614161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8020185" y="2368634"/>
            <a:ext cx="282017" cy="281800"/>
          </a:xfrm>
          <a:prstGeom prst="rect">
            <a:avLst/>
          </a:prstGeom>
          <a:solidFill>
            <a:srgbClr val="0000FF">
              <a:alpha val="4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66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20" grpId="0" animBg="1"/>
      <p:bldP spid="121" grpId="0" animBg="1"/>
      <p:bldP spid="127" grpId="0" animBg="1"/>
      <p:bldP spid="128" grpId="0" animBg="1"/>
      <p:bldP spid="142" grpId="0"/>
      <p:bldP spid="143" grpId="0"/>
      <p:bldP spid="155" grpId="0" animBg="1"/>
      <p:bldP spid="156" grpId="0" animBg="1"/>
      <p:bldP spid="182" grpId="0" animBg="1"/>
      <p:bldP spid="183" grpId="0" animBg="1"/>
      <p:bldP spid="184" grpId="0" animBg="1"/>
      <p:bldP spid="1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for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77" y="1566333"/>
            <a:ext cx="8446168" cy="166486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http://data8.org/datascience/</a:t>
            </a:r>
            <a:r>
              <a:rPr lang="en-US" dirty="0" smtClean="0">
                <a:hlinkClick r:id="rId2"/>
              </a:rPr>
              <a:t>tables.html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https://github.com/deculler/</a:t>
            </a:r>
            <a:r>
              <a:rPr lang="en-US" dirty="0" smtClean="0">
                <a:hlinkClick r:id="rId3"/>
              </a:rPr>
              <a:t>DataScienceTableDemos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1043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Data8 Student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7378700" y="6505575"/>
            <a:ext cx="1765300" cy="365125"/>
          </a:xfrm>
        </p:spPr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16963" y="6508750"/>
            <a:ext cx="427037" cy="361950"/>
          </a:xfrm>
        </p:spPr>
        <p:txBody>
          <a:bodyPr/>
          <a:lstStyle/>
          <a:p>
            <a:fld id="{F1D3A6B4-A3CB-B549-857F-2C267730661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Screen Shot 2015-10-05 at 11.3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1101068"/>
            <a:ext cx="3664197" cy="324515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78" y="1519452"/>
            <a:ext cx="4152922" cy="4152922"/>
          </a:xfrm>
          <a:prstGeom prst="rect">
            <a:avLst/>
          </a:prstGeom>
        </p:spPr>
      </p:pic>
      <p:pic>
        <p:nvPicPr>
          <p:cNvPr id="10" name="Picture 9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9" y="4476083"/>
            <a:ext cx="2031999" cy="203199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4360333" y="4346221"/>
            <a:ext cx="423334" cy="818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4670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Computational Document</a:t>
            </a:r>
            <a:endParaRPr lang="en-US" dirty="0"/>
          </a:p>
        </p:txBody>
      </p:sp>
      <p:pic>
        <p:nvPicPr>
          <p:cNvPr id="4" name="Picture 3" descr="Screen Shot 2016-06-04 at 6.06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16" y="961333"/>
            <a:ext cx="7480432" cy="56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9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Tables </a:t>
            </a:r>
            <a:r>
              <a:rPr lang="en-US" sz="2700" dirty="0" smtClean="0"/>
              <a:t>(</a:t>
            </a:r>
            <a:r>
              <a:rPr lang="en-US" sz="2700" dirty="0">
                <a:hlinkClick r:id="rId2"/>
              </a:rPr>
              <a:t>https://github.com/dsten/</a:t>
            </a:r>
            <a:r>
              <a:rPr lang="en-US" sz="2700" dirty="0" smtClean="0">
                <a:hlinkClick r:id="rId2"/>
              </a:rPr>
              <a:t>datascience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7300" y="5637862"/>
            <a:ext cx="6540499" cy="8654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A single, simple, powerful data structure for all</a:t>
            </a:r>
          </a:p>
          <a:p>
            <a:r>
              <a:rPr lang="en-US" sz="2000" dirty="0" smtClean="0"/>
              <a:t>Inspired by Excel, SQL, R, Pandas, </a:t>
            </a:r>
            <a:r>
              <a:rPr lang="en-US" sz="2000" dirty="0" err="1" smtClean="0"/>
              <a:t>Numpy</a:t>
            </a:r>
            <a:r>
              <a:rPr lang="en-US" sz="2000" dirty="0" smtClean="0"/>
              <a:t>, …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687519" y="1073422"/>
            <a:ext cx="547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60066"/>
                </a:solidFill>
              </a:rPr>
              <a:t>ordered collection of labeled columns of anything</a:t>
            </a:r>
            <a:endParaRPr lang="en-US" sz="2000" b="1" dirty="0">
              <a:solidFill>
                <a:srgbClr val="660066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206866" y="1575833"/>
            <a:ext cx="2476500" cy="2951201"/>
            <a:chOff x="2679701" y="1595399"/>
            <a:chExt cx="2476500" cy="2951201"/>
          </a:xfrm>
        </p:grpSpPr>
        <p:sp>
          <p:nvSpPr>
            <p:cNvPr id="75" name="Rectangle 74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581516" y="4527031"/>
            <a:ext cx="4607380" cy="855078"/>
            <a:chOff x="3479916" y="4637612"/>
            <a:chExt cx="4607380" cy="744500"/>
          </a:xfrm>
        </p:grpSpPr>
        <p:grpSp>
          <p:nvGrpSpPr>
            <p:cNvPr id="87" name="Group 86"/>
            <p:cNvGrpSpPr/>
            <p:nvPr/>
          </p:nvGrpSpPr>
          <p:grpSpPr>
            <a:xfrm rot="16200000">
              <a:off x="6712974" y="4042262"/>
              <a:ext cx="317500" cy="2362200"/>
              <a:chOff x="6051884" y="2345240"/>
              <a:chExt cx="317500" cy="23622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6051884" y="2345240"/>
                <a:ext cx="317500" cy="23622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6051884" y="2548440"/>
                <a:ext cx="3175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6051884" y="2764340"/>
                <a:ext cx="3175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6051884" y="2992940"/>
                <a:ext cx="3175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6051884" y="3208840"/>
                <a:ext cx="3175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051884" y="4529640"/>
                <a:ext cx="3175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Group 82"/>
              <p:cNvGrpSpPr/>
              <p:nvPr/>
            </p:nvGrpSpPr>
            <p:grpSpPr>
              <a:xfrm>
                <a:off x="6128084" y="3802113"/>
                <a:ext cx="165100" cy="609600"/>
                <a:chOff x="1397000" y="3746500"/>
                <a:chExt cx="165100" cy="52070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1397000" y="3746500"/>
                  <a:ext cx="165100" cy="139473"/>
                </a:xfrm>
                <a:prstGeom prst="ellipse">
                  <a:avLst/>
                </a:prstGeom>
                <a:no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1397000" y="3932464"/>
                  <a:ext cx="165100" cy="139473"/>
                </a:xfrm>
                <a:prstGeom prst="ellipse">
                  <a:avLst/>
                </a:prstGeom>
                <a:no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397000" y="4127727"/>
                  <a:ext cx="165100" cy="139473"/>
                </a:xfrm>
                <a:prstGeom prst="ellipse">
                  <a:avLst/>
                </a:prstGeom>
                <a:no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1" name="Curved Connector 90"/>
            <p:cNvCxnSpPr>
              <a:endCxn id="77" idx="0"/>
            </p:cNvCxnSpPr>
            <p:nvPr/>
          </p:nvCxnSpPr>
          <p:spPr>
            <a:xfrm>
              <a:off x="3479916" y="4637612"/>
              <a:ext cx="2210708" cy="585749"/>
            </a:xfrm>
            <a:prstGeom prst="curvedConnector3">
              <a:avLst>
                <a:gd name="adj1" fmla="val -1703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683434" y="4666733"/>
              <a:ext cx="140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Numpy</a:t>
              </a:r>
              <a:r>
                <a:rPr lang="en-US" dirty="0" smtClean="0"/>
                <a:t> array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35652" y="4790108"/>
              <a:ext cx="100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T[‘label’]</a:t>
              </a:r>
              <a:endParaRPr lang="en-US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134277" y="1914062"/>
            <a:ext cx="4447488" cy="597932"/>
            <a:chOff x="1134277" y="1914062"/>
            <a:chExt cx="4447488" cy="597932"/>
          </a:xfrm>
        </p:grpSpPr>
        <p:sp>
          <p:nvSpPr>
            <p:cNvPr id="109" name="Rectangle 108"/>
            <p:cNvSpPr/>
            <p:nvPr/>
          </p:nvSpPr>
          <p:spPr>
            <a:xfrm>
              <a:off x="2698865" y="2241034"/>
              <a:ext cx="2882900" cy="270960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134277" y="1914062"/>
              <a:ext cx="183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d</a:t>
              </a:r>
              <a:r>
                <a:rPr lang="en-US" i="1" dirty="0" err="1" smtClean="0"/>
                <a:t>ict</a:t>
              </a:r>
              <a:r>
                <a:rPr lang="en-US" i="1" dirty="0" smtClean="0"/>
                <a:t>, </a:t>
              </a:r>
              <a:r>
                <a:rPr lang="en-US" i="1" dirty="0" err="1" smtClean="0"/>
                <a:t>record,tuple</a:t>
              </a:r>
              <a:endParaRPr lang="en-US" i="1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718744" y="1500486"/>
            <a:ext cx="3396640" cy="1604148"/>
            <a:chOff x="5464744" y="1500486"/>
            <a:chExt cx="3396640" cy="1604148"/>
          </a:xfrm>
        </p:grpSpPr>
        <p:sp>
          <p:nvSpPr>
            <p:cNvPr id="106" name="Rectangle 105"/>
            <p:cNvSpPr/>
            <p:nvPr/>
          </p:nvSpPr>
          <p:spPr>
            <a:xfrm>
              <a:off x="7310783" y="1888743"/>
              <a:ext cx="776513" cy="10115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Curved Connector 114"/>
            <p:cNvCxnSpPr/>
            <p:nvPr/>
          </p:nvCxnSpPr>
          <p:spPr>
            <a:xfrm flipV="1">
              <a:off x="5464744" y="2125552"/>
              <a:ext cx="1846039" cy="979082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5687393" y="1500486"/>
              <a:ext cx="3173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select, where, take, drop, group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7463" y="2394976"/>
            <a:ext cx="3021304" cy="4262435"/>
            <a:chOff x="67463" y="2394976"/>
            <a:chExt cx="3021304" cy="4262435"/>
          </a:xfrm>
        </p:grpSpPr>
        <p:pic>
          <p:nvPicPr>
            <p:cNvPr id="121" name="Picture 120" descr="A0YHYYT2laJSAAAAAElFTkSuQmCC%0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5" y="4132974"/>
              <a:ext cx="2006964" cy="1217904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2" name="Picture 121" descr="Screen Shot 2015-10-05 at 11.02.2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12" y="5197540"/>
              <a:ext cx="1679006" cy="1459871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3" name="Picture 122" descr="kjJ4QQogZa+vWrQwODl53PTMzk7fffnsaKxJiesk9ekIIIYQQM5RcuhVCCCGEmKGk0RNCCCGEmKGk0RNCCCGEmKGk0RNCCCGEmKGk0RNCCCGEmKH+D6nJMcKA489xAAAAAElFTkSuQmC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76" y="3207231"/>
              <a:ext cx="2148349" cy="97590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0" name="Picture 119" descr="4yQhENx+VgwAAAABJRU5ErkJggg==%0A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84" y="4642772"/>
              <a:ext cx="1598324" cy="1033335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27" name="Picture 126" descr="ZCFXn8MAAAAAElFTkSuQmCC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3" y="2410070"/>
              <a:ext cx="1570837" cy="90190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126" name="Curved Up Arrow 125"/>
            <p:cNvSpPr/>
            <p:nvPr/>
          </p:nvSpPr>
          <p:spPr>
            <a:xfrm rot="10164314">
              <a:off x="1316017" y="2394976"/>
              <a:ext cx="1772750" cy="562714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6211324" y="2260600"/>
            <a:ext cx="1268976" cy="1945307"/>
            <a:chOff x="5957324" y="2260600"/>
            <a:chExt cx="1268976" cy="1945307"/>
          </a:xfrm>
        </p:grpSpPr>
        <p:sp>
          <p:nvSpPr>
            <p:cNvPr id="111" name="Rectangle 110"/>
            <p:cNvSpPr/>
            <p:nvPr/>
          </p:nvSpPr>
          <p:spPr>
            <a:xfrm>
              <a:off x="5957324" y="3693114"/>
              <a:ext cx="982040" cy="5127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375400" y="2260600"/>
              <a:ext cx="850900" cy="1330914"/>
            </a:xfrm>
            <a:custGeom>
              <a:avLst/>
              <a:gdLst>
                <a:gd name="connsiteX0" fmla="*/ 0 w 850900"/>
                <a:gd name="connsiteY0" fmla="*/ 1168400 h 1168400"/>
                <a:gd name="connsiteX1" fmla="*/ 266700 w 850900"/>
                <a:gd name="connsiteY1" fmla="*/ 419100 h 1168400"/>
                <a:gd name="connsiteX2" fmla="*/ 850900 w 850900"/>
                <a:gd name="connsiteY2" fmla="*/ 0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0900" h="1168400">
                  <a:moveTo>
                    <a:pt x="0" y="1168400"/>
                  </a:moveTo>
                  <a:cubicBezTo>
                    <a:pt x="62441" y="891116"/>
                    <a:pt x="124883" y="613833"/>
                    <a:pt x="266700" y="419100"/>
                  </a:cubicBezTo>
                  <a:cubicBezTo>
                    <a:pt x="408517" y="224367"/>
                    <a:pt x="850900" y="0"/>
                    <a:pt x="850900" y="0"/>
                  </a:cubicBezTo>
                </a:path>
              </a:pathLst>
            </a:cu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478997" y="3290867"/>
              <a:ext cx="53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join</a:t>
              </a:r>
              <a:endParaRPr lang="en-US" dirty="0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5946408" y="1747103"/>
            <a:ext cx="1379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stats, bin</a:t>
            </a:r>
          </a:p>
          <a:p>
            <a:r>
              <a:rPr lang="en-US" dirty="0"/>
              <a:t>sample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929086" y="2270694"/>
            <a:ext cx="1345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ivot, </a:t>
            </a:r>
            <a:r>
              <a:rPr lang="en-US" dirty="0" err="1" smtClean="0"/>
              <a:t>pivot_bin</a:t>
            </a:r>
            <a:endParaRPr lang="en-US" dirty="0"/>
          </a:p>
        </p:txBody>
      </p:sp>
      <p:grpSp>
        <p:nvGrpSpPr>
          <p:cNvPr id="146" name="Group 145"/>
          <p:cNvGrpSpPr/>
          <p:nvPr/>
        </p:nvGrpSpPr>
        <p:grpSpPr>
          <a:xfrm>
            <a:off x="5941786" y="3035265"/>
            <a:ext cx="2391462" cy="840441"/>
            <a:chOff x="5687786" y="3035265"/>
            <a:chExt cx="2391462" cy="840441"/>
          </a:xfrm>
        </p:grpSpPr>
        <p:sp>
          <p:nvSpPr>
            <p:cNvPr id="132" name="Rectangle 131"/>
            <p:cNvSpPr/>
            <p:nvPr/>
          </p:nvSpPr>
          <p:spPr>
            <a:xfrm>
              <a:off x="7357163" y="3176690"/>
              <a:ext cx="722085" cy="6990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687786" y="303526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split</a:t>
              </a:r>
              <a:endParaRPr lang="en-US" dirty="0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5816600" y="3047052"/>
              <a:ext cx="1473200" cy="343848"/>
            </a:xfrm>
            <a:custGeom>
              <a:avLst/>
              <a:gdLst>
                <a:gd name="connsiteX0" fmla="*/ 0 w 1473200"/>
                <a:gd name="connsiteY0" fmla="*/ 13648 h 343848"/>
                <a:gd name="connsiteX1" fmla="*/ 952500 w 1473200"/>
                <a:gd name="connsiteY1" fmla="*/ 39048 h 343848"/>
                <a:gd name="connsiteX2" fmla="*/ 1473200 w 1473200"/>
                <a:gd name="connsiteY2" fmla="*/ 343848 h 34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200" h="343848">
                  <a:moveTo>
                    <a:pt x="0" y="13648"/>
                  </a:moveTo>
                  <a:cubicBezTo>
                    <a:pt x="353483" y="-1169"/>
                    <a:pt x="706967" y="-15985"/>
                    <a:pt x="952500" y="39048"/>
                  </a:cubicBezTo>
                  <a:cubicBezTo>
                    <a:pt x="1198033" y="94081"/>
                    <a:pt x="1473200" y="343848"/>
                    <a:pt x="1473200" y="343848"/>
                  </a:cubicBezTo>
                </a:path>
              </a:pathLst>
            </a:cu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03277" y="1090113"/>
            <a:ext cx="2554223" cy="843700"/>
            <a:chOff x="303277" y="1090113"/>
            <a:chExt cx="2554223" cy="843700"/>
          </a:xfrm>
        </p:grpSpPr>
        <p:sp>
          <p:nvSpPr>
            <p:cNvPr id="138" name="Freeform 137"/>
            <p:cNvSpPr/>
            <p:nvPr/>
          </p:nvSpPr>
          <p:spPr>
            <a:xfrm>
              <a:off x="1194673" y="1473532"/>
              <a:ext cx="1662827" cy="413177"/>
            </a:xfrm>
            <a:custGeom>
              <a:avLst/>
              <a:gdLst>
                <a:gd name="connsiteX0" fmla="*/ 0 w 2006600"/>
                <a:gd name="connsiteY0" fmla="*/ 0 h 413177"/>
                <a:gd name="connsiteX1" fmla="*/ 584200 w 2006600"/>
                <a:gd name="connsiteY1" fmla="*/ 368300 h 413177"/>
                <a:gd name="connsiteX2" fmla="*/ 2006600 w 2006600"/>
                <a:gd name="connsiteY2" fmla="*/ 393700 h 4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600" h="413177">
                  <a:moveTo>
                    <a:pt x="0" y="0"/>
                  </a:moveTo>
                  <a:cubicBezTo>
                    <a:pt x="124883" y="151341"/>
                    <a:pt x="249767" y="302683"/>
                    <a:pt x="584200" y="368300"/>
                  </a:cubicBezTo>
                  <a:cubicBezTo>
                    <a:pt x="918633" y="433917"/>
                    <a:pt x="1462616" y="413808"/>
                    <a:pt x="2006600" y="393700"/>
                  </a:cubicBezTo>
                </a:path>
              </a:pathLst>
            </a:custGeom>
            <a:ln w="28575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5" descr="earth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3277" y="1090113"/>
              <a:ext cx="843700" cy="8437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482336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Screen Shot 2016-06-04 at 6.0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08" y="633008"/>
            <a:ext cx="4980573" cy="55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919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table from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06866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03277" y="1090113"/>
            <a:ext cx="2554223" cy="843700"/>
            <a:chOff x="303277" y="1090113"/>
            <a:chExt cx="2554223" cy="843700"/>
          </a:xfrm>
        </p:grpSpPr>
        <p:sp>
          <p:nvSpPr>
            <p:cNvPr id="55" name="Freeform 54"/>
            <p:cNvSpPr/>
            <p:nvPr/>
          </p:nvSpPr>
          <p:spPr>
            <a:xfrm>
              <a:off x="1194673" y="1473532"/>
              <a:ext cx="1662827" cy="413177"/>
            </a:xfrm>
            <a:custGeom>
              <a:avLst/>
              <a:gdLst>
                <a:gd name="connsiteX0" fmla="*/ 0 w 2006600"/>
                <a:gd name="connsiteY0" fmla="*/ 0 h 413177"/>
                <a:gd name="connsiteX1" fmla="*/ 584200 w 2006600"/>
                <a:gd name="connsiteY1" fmla="*/ 368300 h 413177"/>
                <a:gd name="connsiteX2" fmla="*/ 2006600 w 2006600"/>
                <a:gd name="connsiteY2" fmla="*/ 393700 h 41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600" h="413177">
                  <a:moveTo>
                    <a:pt x="0" y="0"/>
                  </a:moveTo>
                  <a:cubicBezTo>
                    <a:pt x="124883" y="151341"/>
                    <a:pt x="249767" y="302683"/>
                    <a:pt x="584200" y="368300"/>
                  </a:cubicBezTo>
                  <a:cubicBezTo>
                    <a:pt x="918633" y="433917"/>
                    <a:pt x="1462616" y="413808"/>
                    <a:pt x="2006600" y="393700"/>
                  </a:cubicBezTo>
                </a:path>
              </a:pathLst>
            </a:custGeom>
            <a:ln w="28575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 descr="earth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3277" y="1090113"/>
              <a:ext cx="843700" cy="843700"/>
            </a:xfrm>
            <a:prstGeom prst="rect">
              <a:avLst/>
            </a:prstGeom>
            <a:noFill/>
          </p:spPr>
        </p:pic>
      </p:grpSp>
      <p:sp>
        <p:nvSpPr>
          <p:cNvPr id="57" name="TextBox 56"/>
          <p:cNvSpPr txBox="1"/>
          <p:nvPr/>
        </p:nvSpPr>
        <p:spPr>
          <a:xfrm>
            <a:off x="682534" y="4922335"/>
            <a:ext cx="627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Table.read_table</a:t>
            </a:r>
            <a:r>
              <a:rPr lang="en-US" dirty="0" smtClean="0">
                <a:latin typeface="Courier"/>
                <a:cs typeface="Courier"/>
              </a:rPr>
              <a:t>( &lt;path&gt; )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 read labeled columns of data into a Table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783322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</a:t>
            </a:r>
            <a:r>
              <a:rPr lang="en-US" dirty="0" smtClean="0">
                <a:solidFill>
                  <a:srgbClr val="FF0000"/>
                </a:solidFill>
              </a:rPr>
              <a:t>where</a:t>
            </a:r>
            <a:r>
              <a:rPr lang="en-US" dirty="0" smtClean="0"/>
              <a:t> a predicate is satisfied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263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82534" y="4922335"/>
            <a:ext cx="641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Table.where</a:t>
            </a:r>
            <a:r>
              <a:rPr lang="en-US" dirty="0" smtClean="0">
                <a:latin typeface="Courier"/>
                <a:cs typeface="Courier"/>
              </a:rPr>
              <a:t>( &lt;label and value or predicate&gt; 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40430" y="2241034"/>
            <a:ext cx="2984501" cy="6604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00212" y="3327791"/>
            <a:ext cx="2984501" cy="77651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4021666" y="1575833"/>
            <a:ext cx="4189008" cy="2365189"/>
            <a:chOff x="4021666" y="1575833"/>
            <a:chExt cx="4189008" cy="2365189"/>
          </a:xfrm>
        </p:grpSpPr>
        <p:sp>
          <p:nvSpPr>
            <p:cNvPr id="61" name="Rectangle 60"/>
            <p:cNvSpPr/>
            <p:nvPr/>
          </p:nvSpPr>
          <p:spPr>
            <a:xfrm>
              <a:off x="5734174" y="1575833"/>
              <a:ext cx="2476500" cy="23651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873873" y="2037834"/>
              <a:ext cx="469900" cy="16745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73873" y="1682234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5873873" y="22410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873873" y="24569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873873" y="26855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873873" y="29014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873873" y="355759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26273" y="2817363"/>
              <a:ext cx="165100" cy="609600"/>
              <a:chOff x="1397000" y="3746500"/>
              <a:chExt cx="165100" cy="5207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6445373" y="2037834"/>
              <a:ext cx="317500" cy="16745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445373" y="1682234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6445373" y="2241034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445373" y="2456934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445373" y="2685534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5373" y="2901434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5373" y="354489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6864473" y="2037834"/>
              <a:ext cx="647699" cy="16745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64473" y="1682234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6864473" y="2241034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864473" y="2456934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864473" y="2685534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864473" y="2901434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864473" y="354489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7613772" y="2037834"/>
              <a:ext cx="596901" cy="167458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613773" y="1682234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7613773" y="22410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613773" y="24569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7613773" y="26855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613773" y="2901434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613773" y="354489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6521573" y="2817363"/>
              <a:ext cx="165100" cy="609600"/>
              <a:chOff x="1397000" y="3746500"/>
              <a:chExt cx="165100" cy="520700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080373" y="2817363"/>
              <a:ext cx="165100" cy="609600"/>
              <a:chOff x="1397000" y="3746500"/>
              <a:chExt cx="165100" cy="5207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53473" y="2817363"/>
              <a:ext cx="165100" cy="609600"/>
              <a:chOff x="1397000" y="3746500"/>
              <a:chExt cx="165100" cy="5207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5809216" y="1605002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3" name="Notched Right Arrow 2"/>
            <p:cNvSpPr/>
            <p:nvPr/>
          </p:nvSpPr>
          <p:spPr>
            <a:xfrm>
              <a:off x="4021666" y="2402903"/>
              <a:ext cx="1409699" cy="833940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84290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table of descriptive stats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BEARS DS @ UCB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6B4-A3CB-B549-857F-2C2677306614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19257" y="1575833"/>
            <a:ext cx="2476500" cy="2951201"/>
            <a:chOff x="2679701" y="1595399"/>
            <a:chExt cx="2476500" cy="2951201"/>
          </a:xfrm>
        </p:grpSpPr>
        <p:sp>
          <p:nvSpPr>
            <p:cNvPr id="7" name="Rectangle 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8194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194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194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819400" y="4254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390900" y="22606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90900" y="24765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90900" y="27051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90900" y="29210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90900" y="4241800"/>
              <a:ext cx="3175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10000" y="22606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24765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810000" y="27051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10000" y="29210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10000" y="4241800"/>
              <a:ext cx="64769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59300" y="22606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559300" y="24765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59300" y="27051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59300" y="29210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559300" y="4241800"/>
              <a:ext cx="4699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754743" y="1624568"/>
              <a:ext cx="637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label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 rot="5400000">
              <a:off x="2692400" y="2736334"/>
              <a:ext cx="77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values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00739" y="4843504"/>
            <a:ext cx="794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Table.stats</a:t>
            </a:r>
            <a:r>
              <a:rPr lang="en-US" dirty="0" smtClean="0">
                <a:latin typeface="Courier"/>
                <a:cs typeface="Courier"/>
              </a:rPr>
              <a:t>( &lt;optional list of operations&gt; )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 each row is a distinct operator computing over the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elements in the column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734173" y="1575833"/>
            <a:ext cx="3176994" cy="23651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487716" y="2037834"/>
            <a:ext cx="4699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487716" y="16822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487716" y="22410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87716" y="2456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487716" y="26855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487716" y="2901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487716" y="355759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6640116" y="2817363"/>
            <a:ext cx="165100" cy="609600"/>
            <a:chOff x="1397000" y="3746500"/>
            <a:chExt cx="165100" cy="520700"/>
          </a:xfrm>
        </p:grpSpPr>
        <p:sp>
          <p:nvSpPr>
            <p:cNvPr id="105" name="Oval 104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059216" y="2037834"/>
            <a:ext cx="317500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059216" y="1682234"/>
            <a:ext cx="3175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7059216" y="22410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059216" y="24569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059216" y="26855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059216" y="2901434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059216" y="3544890"/>
            <a:ext cx="3175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478316" y="2037834"/>
            <a:ext cx="647699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478316" y="1682234"/>
            <a:ext cx="647699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7478316" y="22410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478316" y="24569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478316" y="26855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78316" y="2901434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478316" y="3544890"/>
            <a:ext cx="6476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227615" y="2037834"/>
            <a:ext cx="596901" cy="16745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227616" y="1682234"/>
            <a:ext cx="469900" cy="241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8227616" y="22410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227616" y="24569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227616" y="26855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227616" y="2901434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227616" y="3544890"/>
            <a:ext cx="469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7135416" y="2817363"/>
            <a:ext cx="165100" cy="609600"/>
            <a:chOff x="1397000" y="3746500"/>
            <a:chExt cx="165100" cy="520700"/>
          </a:xfrm>
        </p:grpSpPr>
        <p:sp>
          <p:nvSpPr>
            <p:cNvPr id="102" name="Oval 101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694216" y="2817363"/>
            <a:ext cx="165100" cy="609600"/>
            <a:chOff x="1397000" y="3746500"/>
            <a:chExt cx="165100" cy="520700"/>
          </a:xfrm>
        </p:grpSpPr>
        <p:sp>
          <p:nvSpPr>
            <p:cNvPr id="99" name="Oval 98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367316" y="2817363"/>
            <a:ext cx="165100" cy="609600"/>
            <a:chOff x="1397000" y="3746500"/>
            <a:chExt cx="165100" cy="520700"/>
          </a:xfrm>
        </p:grpSpPr>
        <p:sp>
          <p:nvSpPr>
            <p:cNvPr id="96" name="Oval 9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noFill/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423059" y="1605002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3619500" y="2402903"/>
            <a:ext cx="1409699" cy="83394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832641" y="2037834"/>
            <a:ext cx="596901" cy="16745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734173" y="1682234"/>
            <a:ext cx="688885" cy="241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stats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832642" y="2241034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5832642" y="2456934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832642" y="2685534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32642" y="2901434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832642" y="3544890"/>
            <a:ext cx="469900" cy="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cxnSp>
      <p:grpSp>
        <p:nvGrpSpPr>
          <p:cNvPr id="115" name="Group 114"/>
          <p:cNvGrpSpPr/>
          <p:nvPr/>
        </p:nvGrpSpPr>
        <p:grpSpPr>
          <a:xfrm>
            <a:off x="5972342" y="2817363"/>
            <a:ext cx="165100" cy="609600"/>
            <a:chOff x="1397000" y="3746500"/>
            <a:chExt cx="165100" cy="520700"/>
          </a:xfrm>
        </p:grpSpPr>
        <p:sp>
          <p:nvSpPr>
            <p:cNvPr id="116" name="Oval 115"/>
            <p:cNvSpPr/>
            <p:nvPr/>
          </p:nvSpPr>
          <p:spPr>
            <a:xfrm>
              <a:off x="1397000" y="3746500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397000" y="3932464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397000" y="4127727"/>
              <a:ext cx="165100" cy="139473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63551" y="2087602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4540155" y="3290874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187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70" grpId="0" animBg="1"/>
      <p:bldP spid="71" grpId="0" animBg="1"/>
      <p:bldP spid="77" grpId="0" animBg="1"/>
      <p:bldP spid="78" grpId="0" animBg="1"/>
      <p:bldP spid="84" grpId="0" animBg="1"/>
      <p:bldP spid="85" grpId="0" animBg="1"/>
      <p:bldP spid="94" grpId="0"/>
      <p:bldP spid="3" grpId="0" animBg="1"/>
      <p:bldP spid="108" grpId="0" animBg="1"/>
      <p:bldP spid="109" grpId="0" animBg="1"/>
      <p:bldP spid="54" grpId="0"/>
      <p:bldP spid="119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14411</TotalTime>
  <Words>770</Words>
  <Application>Microsoft Macintosh PowerPoint</Application>
  <PresentationFormat>On-screen Show (4:3)</PresentationFormat>
  <Paragraphs>172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Custom Design</vt:lpstr>
      <vt:lpstr>Tables – a data structure for learning Data Science </vt:lpstr>
      <vt:lpstr>Four Pedagogical Pillars</vt:lpstr>
      <vt:lpstr>Data8 Student View</vt:lpstr>
      <vt:lpstr>A Computational Document</vt:lpstr>
      <vt:lpstr>Tables (https://github.com/dsten/datascience)</vt:lpstr>
      <vt:lpstr>Some data</vt:lpstr>
      <vt:lpstr>Creating a table from data</vt:lpstr>
      <vt:lpstr>Create a new table where a predicate is satisfied</vt:lpstr>
      <vt:lpstr>Create a new table of descriptive stats</vt:lpstr>
      <vt:lpstr>Create a new table by selecting certain columns.</vt:lpstr>
      <vt:lpstr>Visualize columns in a table</vt:lpstr>
      <vt:lpstr>Create a new table by sorting all rows according to a column of keys</vt:lpstr>
      <vt:lpstr>Composition</vt:lpstr>
      <vt:lpstr>Frequency analysis on a Table</vt:lpstr>
      <vt:lpstr>Indexing a column of a table yields an array of values in the column</vt:lpstr>
      <vt:lpstr>Data parallel operations</vt:lpstr>
      <vt:lpstr>Assigning to a table updates it with a labeled column</vt:lpstr>
      <vt:lpstr>Creating a new table with additional columns from a possibly empty table</vt:lpstr>
      <vt:lpstr>Create a new table by grouping rows according to a column of keys and applying a function to each group</vt:lpstr>
      <vt:lpstr>Create a new table that is a sample of the rows of a table</vt:lpstr>
      <vt:lpstr>Create a new table by pivoting on the distinct values in group of columns to form the new cols and a column of rows </vt:lpstr>
      <vt:lpstr>Create a new table that is a join of matching rows in two tables</vt:lpstr>
      <vt:lpstr>Where to go for more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David Culler</cp:lastModifiedBy>
  <cp:revision>266</cp:revision>
  <cp:lastPrinted>2015-05-16T01:42:40Z</cp:lastPrinted>
  <dcterms:created xsi:type="dcterms:W3CDTF">2015-10-06T02:26:33Z</dcterms:created>
  <dcterms:modified xsi:type="dcterms:W3CDTF">2016-06-06T17:36:46Z</dcterms:modified>
</cp:coreProperties>
</file>